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452" r:id="rId5"/>
    <p:sldId id="466" r:id="rId6"/>
    <p:sldId id="504" r:id="rId7"/>
    <p:sldId id="50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34" r:id="rId16"/>
    <p:sldId id="551" r:id="rId17"/>
    <p:sldId id="548" r:id="rId18"/>
    <p:sldId id="549" r:id="rId19"/>
    <p:sldId id="544" r:id="rId20"/>
    <p:sldId id="545" r:id="rId21"/>
    <p:sldId id="547" r:id="rId22"/>
    <p:sldId id="550" r:id="rId23"/>
    <p:sldId id="5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BEBEB"/>
    <a:srgbClr val="DA3467"/>
    <a:srgbClr val="FFFFFF"/>
    <a:srgbClr val="141C36"/>
    <a:srgbClr val="434690"/>
    <a:srgbClr val="4DA4D9"/>
    <a:srgbClr val="2D1343"/>
    <a:srgbClr val="141C34"/>
    <a:srgbClr val="44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95291-22CC-5969-F751-ADA3AC681437}" v="7" dt="2020-06-29T10:59:13.536"/>
    <p1510:client id="{3411D2DC-6012-429B-A348-53897EF11406}" v="2" dt="2020-04-30T07:52:51.779"/>
    <p1510:client id="{3A5685DA-E7AB-6213-3464-DE0E9C561BDE}" v="62" dt="2020-06-29T07:40:44.958"/>
    <p1510:client id="{54DB307A-66C1-BFF7-EA41-DC76FD29201A}" v="2" dt="2020-06-26T12:05:29.661"/>
    <p1510:client id="{5F0A6C4A-1265-4D92-859E-C8697C2E56B5}" v="2" dt="2020-06-18T06:10:39.63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3763678" y="4276725"/>
            <a:ext cx="2913347" cy="2388061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2000250"/>
            <a:ext cx="5248277" cy="42104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3037676-7D9D-EB04-8B3A-D86D366F4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277" y="2000250"/>
            <a:ext cx="5248277" cy="4232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CCDACBD-5508-D9E7-5108-7E639C9F1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1345671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AF538C-6601-9B81-6FE1-E39E050C3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276" y="1367558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0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482917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28B80B-48F2-2046-36DF-81DA70D7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923" y="1345671"/>
            <a:ext cx="6200777" cy="4864476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7825" y="1345671"/>
            <a:ext cx="6238875" cy="486447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0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340042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D5E8932-68CA-3A0F-C4EA-1DC7B6B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72" y="1348317"/>
            <a:ext cx="7553327" cy="4862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3371" y="1345671"/>
            <a:ext cx="7553327" cy="48650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79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X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38787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7C350C-57F2-1852-A8B5-7FCA04308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2005733"/>
            <a:ext cx="11201400" cy="440611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73" y="2005733"/>
            <a:ext cx="11201400" cy="40481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7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801" r:id="rId5"/>
    <p:sldLayoutId id="2147483805" r:id="rId6"/>
    <p:sldLayoutId id="2147483802" r:id="rId7"/>
    <p:sldLayoutId id="2147483803" r:id="rId8"/>
    <p:sldLayoutId id="2147483804" r:id="rId9"/>
    <p:sldLayoutId id="2147483790" r:id="rId10"/>
    <p:sldLayoutId id="2147483767" r:id="rId11"/>
    <p:sldLayoutId id="2147483787" r:id="rId12"/>
    <p:sldLayoutId id="2147483788" r:id="rId13"/>
    <p:sldLayoutId id="2147483662" r:id="rId14"/>
    <p:sldLayoutId id="2147483791" r:id="rId15"/>
    <p:sldLayoutId id="2147483792" r:id="rId16"/>
    <p:sldLayoutId id="2147483793" r:id="rId17"/>
    <p:sldLayoutId id="2147483796" r:id="rId18"/>
    <p:sldLayoutId id="2147483794" r:id="rId19"/>
    <p:sldLayoutId id="2147483795" r:id="rId20"/>
    <p:sldLayoutId id="2147483797" r:id="rId21"/>
    <p:sldLayoutId id="2147483798" r:id="rId22"/>
    <p:sldLayoutId id="2147483799" r:id="rId23"/>
    <p:sldLayoutId id="214748380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ppsource.microsoft.com/en-US/marketplace/apps?page=1&amp;product=power-bi-visual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BI Reports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a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 a Report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Munish Arora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A5BD-1EEA-07C3-A2D9-7FB5CB37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Formatting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DF49C-A856-A30A-DEB8-C4F38A409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With Conditional Formatting, we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Specify customized cell colors, including color gradients, based on field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Represent cell values with data bars or KPI icons, or as active web links.</a:t>
            </a:r>
            <a:endParaRPr lang="en-IN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2A2969-836F-E629-1837-0DF254AF2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20E234-4F8E-8EDE-EF62-8D7FBCC5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3" y="1345671"/>
            <a:ext cx="6346252" cy="48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1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DF66-B1DC-0F17-71A4-2B322987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Report Navigation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A2CA-0DF5-5AFB-36F2-539BEB5BB7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Segoe UI" panose="020B0502040204020203" pitchFamily="34" charset="0"/>
              </a:rPr>
              <a:t>Move users between 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Segoe UI" panose="020B0502040204020203" pitchFamily="34" charset="0"/>
              </a:rPr>
              <a:t>Use buttons, bookmarks, or conditional formatting.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ABE3D-1D39-7AC9-605A-F9FCF222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00" y="2448555"/>
            <a:ext cx="7501664" cy="41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What is the benefit of using a report tooltip? 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It is a must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To provide additional detail that is specific to the context of the data that is being hovered over.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It is populated by default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B</a:t>
            </a:r>
          </a:p>
          <a:p>
            <a:endParaRPr lang="en-US" sz="1050" dirty="0"/>
          </a:p>
          <a:p>
            <a:r>
              <a:rPr lang="en-US" sz="2000" dirty="0"/>
              <a:t>Q02 –Do you need to import custom visuals each time you want to use them when you are developing a new report? 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Yes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No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Varies based on type of custom visual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A02 – A, custom visuals need to be imported from AppSource each time you start developing a new report unless you pin the custom visual to the visualizations pane. </a:t>
            </a:r>
          </a:p>
        </p:txBody>
      </p:sp>
    </p:spTree>
    <p:extLst>
      <p:ext uri="{BB962C8B-B14F-4D97-AF65-F5344CB8AC3E}">
        <p14:creationId xmlns:p14="http://schemas.microsoft.com/office/powerpoint/2010/main" val="10000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C372-B945-D55E-65AF-BE4D0A12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06: Design Report in Power BI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79924-740D-640A-9C4C-7F8A20682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In this lab you learn how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Configure visual fields and format properties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2008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2: Enhancing Report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64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918640-C8B5-80CF-8AE8-9ED1B560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Slicing, Filtering, and Sorting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9318-16A8-CBCD-C030-C7A8662D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8" y="1428701"/>
            <a:ext cx="8642794" cy="4699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34034-28FE-0969-6D08-6FA9E141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8" y="1428701"/>
            <a:ext cx="11310264" cy="4699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BE229-3AC7-A4A1-08B1-F1C38A17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7" y="1428701"/>
            <a:ext cx="11306505" cy="4699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4C362A-252D-315D-60C6-109649B69A37}"/>
              </a:ext>
            </a:extLst>
          </p:cNvPr>
          <p:cNvSpPr/>
          <p:nvPr/>
        </p:nvSpPr>
        <p:spPr>
          <a:xfrm>
            <a:off x="440868" y="2083981"/>
            <a:ext cx="951991" cy="10313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80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FF64-769A-4B32-D21A-E7EEE428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Grouping And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2F2B-9DA9-FBB4-BFE4-69E1129AC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Grouping: </a:t>
            </a:r>
            <a:r>
              <a:rPr lang="en-US" sz="2000" dirty="0"/>
              <a:t>Group data points to help you more clearly view, analyze, and explore data and trends in your visuals.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5B798-A4B0-F2D1-8327-6BEA60B34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52EF4-7804-7927-2CDE-A0819811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84446"/>
            <a:ext cx="6216657" cy="4850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0FFC3-1044-3D78-F17D-64FCC7F36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61" y="1349129"/>
            <a:ext cx="7537699" cy="2904372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43864DBE-22BD-DEDE-9C2C-27A9F3EF0345}"/>
              </a:ext>
            </a:extLst>
          </p:cNvPr>
          <p:cNvSpPr/>
          <p:nvPr/>
        </p:nvSpPr>
        <p:spPr>
          <a:xfrm>
            <a:off x="2769795" y="4176135"/>
            <a:ext cx="1921268" cy="512156"/>
          </a:xfrm>
          <a:prstGeom prst="wedgeRectCallout">
            <a:avLst>
              <a:gd name="adj1" fmla="val 74354"/>
              <a:gd name="adj2" fmla="val -63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‘Category A’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7848F1-19B0-35E4-5EF3-FA8390801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920" y="1327820"/>
            <a:ext cx="7531340" cy="29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FF64-769A-4B32-D21A-E7EEE428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Grouping And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2F2B-9DA9-FBB4-BFE4-69E1129AC9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6200"/>
            <a:ext cx="11696698" cy="8113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Binning: 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Define the bin size to put values into equally sized groups that better enable you to visualize data in ways that are meaningful. 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F1F1A-C4FE-12A3-440C-F5438235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2" y="2732925"/>
            <a:ext cx="4490774" cy="3485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C82E2A-DE8B-F752-456C-883FBB9C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97" y="2732925"/>
            <a:ext cx="6998060" cy="2239767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F138094-983E-5685-CBA3-082A13A91C12}"/>
              </a:ext>
            </a:extLst>
          </p:cNvPr>
          <p:cNvSpPr/>
          <p:nvPr/>
        </p:nvSpPr>
        <p:spPr>
          <a:xfrm>
            <a:off x="7469313" y="5548044"/>
            <a:ext cx="3965824" cy="863808"/>
          </a:xfrm>
          <a:prstGeom prst="wedgeRectCallout">
            <a:avLst>
              <a:gd name="adj1" fmla="val 5905"/>
              <a:gd name="adj2" fmla="val -115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do the analysis as to which bin is giving us more Sales /Profit %age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E34A56D0-12F6-8748-2FF7-94556386C4FF}"/>
              </a:ext>
            </a:extLst>
          </p:cNvPr>
          <p:cNvSpPr/>
          <p:nvPr/>
        </p:nvSpPr>
        <p:spPr>
          <a:xfrm>
            <a:off x="5211566" y="5548044"/>
            <a:ext cx="1768867" cy="543596"/>
          </a:xfrm>
          <a:prstGeom prst="wedgeRectCallout">
            <a:avLst>
              <a:gd name="adj1" fmla="val -70184"/>
              <a:gd name="adj2" fmla="val -49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Define bin Size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5D5A7D-3071-43E4-537C-FB720C221383}"/>
              </a:ext>
            </a:extLst>
          </p:cNvPr>
          <p:cNvSpPr/>
          <p:nvPr/>
        </p:nvSpPr>
        <p:spPr>
          <a:xfrm>
            <a:off x="392556" y="4551452"/>
            <a:ext cx="3080108" cy="421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6D361-1DA6-871C-0388-B2C66A4D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Bookmark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C20F6-04DC-A541-B768-AE86F40FF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bookmark captures the state of a report page. This includes the settings you've made to filters, slicers, and visuals on that page.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B216F-A254-18CB-3DEE-BC320844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8" y="2050803"/>
            <a:ext cx="8585641" cy="4807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3886A-E37B-D1E7-3358-E516EEC1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95" y="2019051"/>
            <a:ext cx="8833304" cy="480719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EAA8E72-78F1-55F8-9FD5-A6C42B9ABD1D}"/>
              </a:ext>
            </a:extLst>
          </p:cNvPr>
          <p:cNvSpPr/>
          <p:nvPr/>
        </p:nvSpPr>
        <p:spPr>
          <a:xfrm>
            <a:off x="1541124" y="5856270"/>
            <a:ext cx="996593" cy="44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56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Which filter is not available in Power BI reports?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A. Page Level		B. Report Level		C. Visualization		D. Page Type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A</a:t>
            </a:r>
          </a:p>
          <a:p>
            <a:endParaRPr lang="en-US" sz="1050" dirty="0"/>
          </a:p>
          <a:p>
            <a:r>
              <a:rPr lang="en-US" sz="2000" dirty="0"/>
              <a:t>Q02 – Can you use bookmarks to create a slide show in Power BI?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Yes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No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Varies based on type of visuals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/>
              <a:t>A02 </a:t>
            </a:r>
            <a:r>
              <a:rPr lang="en-US" sz="2000" dirty="0"/>
              <a:t>– A, Yes you can. </a:t>
            </a:r>
          </a:p>
        </p:txBody>
      </p:sp>
    </p:spTree>
    <p:extLst>
      <p:ext uri="{BB962C8B-B14F-4D97-AF65-F5344CB8AC3E}">
        <p14:creationId xmlns:p14="http://schemas.microsoft.com/office/powerpoint/2010/main" val="1229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BE36E60-8F4E-B117-519F-D80674B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Reports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187257-32D5-68AF-2CBC-EFB0C5ADA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Design A Report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Enhance a Report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Line and Cluster Column Chart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Edit Interactions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Drill-through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Grouping And Binning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Bookmarks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Sync Slicers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Conditional Formatting</a:t>
            </a:r>
          </a:p>
        </p:txBody>
      </p:sp>
    </p:spTree>
    <p:extLst>
      <p:ext uri="{BB962C8B-B14F-4D97-AF65-F5344CB8AC3E}">
        <p14:creationId xmlns:p14="http://schemas.microsoft.com/office/powerpoint/2010/main" val="4280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C372-B945-D55E-65AF-BE4D0A12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07: Design Report in Power BI </a:t>
            </a:r>
            <a:r>
              <a:rPr lang="en-US"/>
              <a:t>Desktop Enhanced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79924-740D-640A-9C4C-7F8A20682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In this lab you learn how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Sync slicers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drillthrough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conditional formatting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and use bookmarks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322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1: Design a Report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8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DAAE5-4348-710C-44B4-8A018AC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87B74-9B8C-7A65-46CD-1E067F469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Visuals allow you to share data insights more effectively.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Effective visualizations help your users connect and interact with the information</a:t>
            </a:r>
            <a:endParaRPr lang="en-IN" sz="14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9301A-BEC5-E46A-774A-91DD64AC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72" y="3035928"/>
            <a:ext cx="7311095" cy="35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8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5F45-4464-5A8E-7D09-FD493AF4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Report Layout</a:t>
            </a:r>
            <a:endParaRPr lang="en-IN" dirty="0"/>
          </a:p>
        </p:txBody>
      </p:sp>
      <p:pic>
        <p:nvPicPr>
          <p:cNvPr id="6" name="Picture 5" descr="An image of a well-designed and thought-out report, with easy to understand visuals, good use of charts and graphs and visuals, making it easy to understand what is on the report.">
            <a:extLst>
              <a:ext uri="{FF2B5EF4-FFF2-40B4-BE49-F238E27FC236}">
                <a16:creationId xmlns:a16="http://schemas.microsoft.com/office/drawing/2014/main" id="{68221B1B-C08A-4E7B-80C6-2E7F0C3AD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20" y="1238134"/>
            <a:ext cx="9384447" cy="5303013"/>
          </a:xfrm>
          <a:prstGeom prst="rect">
            <a:avLst/>
          </a:prstGeom>
        </p:spPr>
      </p:pic>
      <p:pic>
        <p:nvPicPr>
          <p:cNvPr id="7" name="Picture 6" descr="An image of a really bad report design. All visuals are yellow and the data is hard to read and understand.">
            <a:extLst>
              <a:ext uri="{FF2B5EF4-FFF2-40B4-BE49-F238E27FC236}">
                <a16:creationId xmlns:a16="http://schemas.microsoft.com/office/drawing/2014/main" id="{7B95DD94-40A2-7357-68F7-94AA13F42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20" y="1264791"/>
            <a:ext cx="9407132" cy="5276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704CE-83D3-2762-E2AA-16E01E14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20" y="1264790"/>
            <a:ext cx="9384446" cy="53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9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E209-7DB5-594E-E84F-990A261B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Effective Visualizations</a:t>
            </a:r>
            <a:endParaRPr lang="en-IN" dirty="0"/>
          </a:p>
        </p:txBody>
      </p:sp>
      <p:sp>
        <p:nvSpPr>
          <p:cNvPr id="9" name="Arrow: Curved Right 8" descr="Image of arrow pointing to table visual.">
            <a:extLst>
              <a:ext uri="{FF2B5EF4-FFF2-40B4-BE49-F238E27FC236}">
                <a16:creationId xmlns:a16="http://schemas.microsoft.com/office/drawing/2014/main" id="{66782BB3-27BE-3816-8105-E06D4D10DE5C}"/>
              </a:ext>
            </a:extLst>
          </p:cNvPr>
          <p:cNvSpPr/>
          <p:nvPr/>
        </p:nvSpPr>
        <p:spPr bwMode="auto">
          <a:xfrm rot="18277556">
            <a:off x="3505203" y="3475236"/>
            <a:ext cx="444444" cy="2025181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FF9FD1-485A-D294-BC39-F1006F93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89621"/>
            <a:ext cx="6966308" cy="2070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5B0BAC-D640-3F9C-E8B0-40C54BE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35" y="2627615"/>
            <a:ext cx="7252073" cy="4045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11FD37-9755-C276-FD78-CA4A95E2A114}"/>
              </a:ext>
            </a:extLst>
          </p:cNvPr>
          <p:cNvSpPr txBox="1"/>
          <p:nvPr/>
        </p:nvSpPr>
        <p:spPr>
          <a:xfrm>
            <a:off x="2589087" y="4268607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Drillthrough</a:t>
            </a:r>
          </a:p>
        </p:txBody>
      </p:sp>
    </p:spTree>
    <p:extLst>
      <p:ext uri="{BB962C8B-B14F-4D97-AF65-F5344CB8AC3E}">
        <p14:creationId xmlns:p14="http://schemas.microsoft.com/office/powerpoint/2010/main" val="22090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87A4-1614-51EB-D793-BFFEBDA7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Visuals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24F3A-C7A6-2197-9F66-EAE4A558B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a built-in library of standard charts and visualizations in Power BI Desktop.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numerous visuals available at </a:t>
            </a:r>
            <a:r>
              <a:rPr lang="en-IN" sz="2000" dirty="0">
                <a:hlinkClick r:id="rId2"/>
              </a:rPr>
              <a:t>Business Apps – Microsoft AppSource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 visuals is required to be imported each time you want to use it when you are developing a new report.</a:t>
            </a:r>
            <a:endParaRPr lang="en-IN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4428EC-778E-C52F-6852-9EC7FBB8D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FA34C-22D2-466C-CE7B-8925BF12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628" y="1345671"/>
            <a:ext cx="7521744" cy="48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E9F5-7424-5F6D-5BD4-DBFB5196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and Configure Visualizations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8A7F-4278-ACFD-6D12-1B40A97B9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Control the look and feel of each visual.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Format options differ depending on the type of visual selected.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C31D6-F15C-1834-1687-CE2EB32B4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n image showing the Format and Configure pane in Power BI Desktop to control the look and feel of a visual.">
            <a:extLst>
              <a:ext uri="{FF2B5EF4-FFF2-40B4-BE49-F238E27FC236}">
                <a16:creationId xmlns:a16="http://schemas.microsoft.com/office/drawing/2014/main" id="{3E535866-22B8-1489-5DB8-7EA4EE4D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1" y="1362715"/>
            <a:ext cx="7553327" cy="49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BE27-CC88-92C0-12B2-8E17EA7F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C4E7-65CF-110C-995A-36BB753C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BI visuals are interacting with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Selecting an item in a visual will effect on the display of another chart.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Sometimes this effect is highlighting items in another chart, and sometimes filtering values in the other visual.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Segoe UI" panose="020B0502040204020203" pitchFamily="34" charset="0"/>
              </a:rPr>
              <a:t>Use interactions to change how visuals impact each other.</a:t>
            </a:r>
          </a:p>
          <a:p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A016-AEA2-5BD9-AEE5-482F56DDF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731F4-518C-0AFE-00D4-AEBDB6A7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2" y="1358880"/>
            <a:ext cx="7553327" cy="48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6C7081670374CB6F5A5C915250DEC" ma:contentTypeVersion="12" ma:contentTypeDescription="Create a new document." ma:contentTypeScope="" ma:versionID="b2f6ab4a92e2d4d1895e0a7e74b9c2c4">
  <xsd:schema xmlns:xsd="http://www.w3.org/2001/XMLSchema" xmlns:xs="http://www.w3.org/2001/XMLSchema" xmlns:p="http://schemas.microsoft.com/office/2006/metadata/properties" xmlns:ns2="d72133df-ddc6-45fd-ab4e-f14db011aa40" xmlns:ns3="488a1db5-df25-43b4-b6c2-d82aeb08202e" targetNamespace="http://schemas.microsoft.com/office/2006/metadata/properties" ma:root="true" ma:fieldsID="7ad5b623c1c7312700a7654d87c3a52e" ns2:_="" ns3:_="">
    <xsd:import namespace="d72133df-ddc6-45fd-ab4e-f14db011aa40"/>
    <xsd:import namespace="488a1db5-df25-43b4-b6c2-d82aeb08202e"/>
    <xsd:element name="properties">
      <xsd:complexType>
        <xsd:sequence>
          <xsd:element name="documentManagement">
            <xsd:complexType>
              <xsd:all>
                <xsd:element ref="ns2:Slide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Slides" ma:index="4" nillable="true" ma:displayName="Slides" ma:hidden="true" ma:internalName="Slides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a1db5-df25-43b4-b6c2-d82aeb082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Slides xmlns="d72133df-ddc6-45fd-ab4e-f14db011aa40" xsi:nil="true"/>
  </documentManagement>
</p:properties>
</file>

<file path=customXml/itemProps1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45FC8D-1DE6-4E60-AE71-27B3CACE3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133df-ddc6-45fd-ab4e-f14db011aa40"/>
    <ds:schemaRef ds:uri="488a1db5-df25-43b4-b6c2-d82aeb082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9EA2BC-1CE9-4C85-9716-ECCAE8B6A90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a072cdd-1d57-478e-a884-066ae171748b"/>
    <ds:schemaRef ds:uri="http://purl.org/dc/elements/1.1/"/>
    <ds:schemaRef ds:uri="http://schemas.microsoft.com/office/2006/metadata/properties"/>
    <ds:schemaRef ds:uri="http://purl.org/dc/terms/"/>
    <ds:schemaRef ds:uri="f3573a19-9a46-4cc4-81cb-2f2f4e81e8e1"/>
    <ds:schemaRef ds:uri="http://www.w3.org/XML/1998/namespace"/>
    <ds:schemaRef ds:uri="http://purl.org/dc/dcmitype/"/>
    <ds:schemaRef ds:uri="d72133df-ddc6-45fd-ab4e-f14db011aa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5297</TotalTime>
  <Words>616</Words>
  <Application>Microsoft Office PowerPoint</Application>
  <PresentationFormat>Widescreen</PresentationFormat>
  <Paragraphs>86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</vt:lpstr>
      <vt:lpstr>Calibri</vt:lpstr>
      <vt:lpstr>Courier New</vt:lpstr>
      <vt:lpstr>Montserrat Black</vt:lpstr>
      <vt:lpstr>Montserrat Extra Bold</vt:lpstr>
      <vt:lpstr>Montserrat ExtraBold</vt:lpstr>
      <vt:lpstr>Segoe UI</vt:lpstr>
      <vt:lpstr>Wingdings</vt:lpstr>
      <vt:lpstr>Office Theme</vt:lpstr>
      <vt:lpstr>Power BI Reports</vt:lpstr>
      <vt:lpstr>Power BI Reports</vt:lpstr>
      <vt:lpstr>Lesson 1: Design a Report</vt:lpstr>
      <vt:lpstr>Introduction</vt:lpstr>
      <vt:lpstr>Design a Report Layout</vt:lpstr>
      <vt:lpstr>Choosing Effective Visualizations</vt:lpstr>
      <vt:lpstr>Custom Visuals</vt:lpstr>
      <vt:lpstr>Format and Configure Visualizations</vt:lpstr>
      <vt:lpstr>Basic Interactions</vt:lpstr>
      <vt:lpstr>Conditional Formatting</vt:lpstr>
      <vt:lpstr>Design Report Navigation</vt:lpstr>
      <vt:lpstr>Knowledge Check</vt:lpstr>
      <vt:lpstr>Lab 06: Design Report in Power BI Desktop</vt:lpstr>
      <vt:lpstr>Lesson 2: Enhancing Report</vt:lpstr>
      <vt:lpstr>Apply Slicing, Filtering, and Sorting</vt:lpstr>
      <vt:lpstr>Grouping And Binning</vt:lpstr>
      <vt:lpstr>Grouping And Binning</vt:lpstr>
      <vt:lpstr>Bookmark</vt:lpstr>
      <vt:lpstr>Knowledge Check</vt:lpstr>
      <vt:lpstr>Lab 07: Design Report in Power BI Desktop Enhanced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Munish Arora</cp:lastModifiedBy>
  <cp:revision>193</cp:revision>
  <dcterms:created xsi:type="dcterms:W3CDTF">2019-12-09T16:47:03Z</dcterms:created>
  <dcterms:modified xsi:type="dcterms:W3CDTF">2022-10-29T06:58:32Z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0x010100B2E6C7081670374CB6F5A5C915250DEC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